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378" r:id="rId2"/>
    <p:sldId id="379" r:id="rId3"/>
    <p:sldId id="381" r:id="rId4"/>
    <p:sldId id="382" r:id="rId5"/>
    <p:sldId id="380" r:id="rId6"/>
    <p:sldId id="383" r:id="rId7"/>
    <p:sldId id="390" r:id="rId8"/>
    <p:sldId id="384" r:id="rId9"/>
    <p:sldId id="386" r:id="rId10"/>
    <p:sldId id="387" r:id="rId11"/>
    <p:sldId id="389" r:id="rId12"/>
    <p:sldId id="388" r:id="rId13"/>
  </p:sldIdLst>
  <p:sldSz cx="12192000" cy="6858000"/>
  <p:notesSz cx="6858000" cy="9144000"/>
  <p:defaultTextStyle>
    <a:defPPr>
      <a:defRPr lang="en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20BE"/>
    <a:srgbClr val="3D026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3344"/>
    <p:restoredTop sz="96327"/>
  </p:normalViewPr>
  <p:slideViewPr>
    <p:cSldViewPr snapToGrid="0">
      <p:cViewPr>
        <p:scale>
          <a:sx n="73" d="100"/>
          <a:sy n="73" d="100"/>
        </p:scale>
        <p:origin x="240" y="3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4A1045-457A-3340-B4AA-FBB31DB7DA07}" type="datetimeFigureOut">
              <a:rPr lang="en-BE" smtClean="0"/>
              <a:t>10/10/2023</a:t>
            </a:fld>
            <a:endParaRPr lang="en-B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B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D44063-D65D-B346-89E1-B82B2F60C032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8012853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D44063-D65D-B346-89E1-B82B2F60C032}" type="slidenum">
              <a:rPr lang="en-BE" smtClean="0"/>
              <a:t>6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6972308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D44063-D65D-B346-89E1-B82B2F60C032}" type="slidenum">
              <a:rPr lang="en-BE" smtClean="0"/>
              <a:t>7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0220243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D44063-D65D-B346-89E1-B82B2F60C032}" type="slidenum">
              <a:rPr lang="en-BE" smtClean="0"/>
              <a:t>8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5969413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D44063-D65D-B346-89E1-B82B2F60C032}" type="slidenum">
              <a:rPr lang="en-BE" smtClean="0"/>
              <a:t>9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8950832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D44063-D65D-B346-89E1-B82B2F60C032}" type="slidenum">
              <a:rPr lang="en-BE" smtClean="0"/>
              <a:t>10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2828645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D44063-D65D-B346-89E1-B82B2F60C032}" type="slidenum">
              <a:rPr lang="en-BE" smtClean="0"/>
              <a:t>11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7336526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D44063-D65D-B346-89E1-B82B2F60C032}" type="slidenum">
              <a:rPr lang="en-BE" smtClean="0"/>
              <a:t>12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5294164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69C7B-7DE6-CC94-C085-68D49A9D7A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B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B626AB-6F2C-B637-ED2B-6C91376F8F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8ED47C-1E5E-8F86-C5F8-B737F9B602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1A5B2-02C7-5E49-9578-37A38D3869A2}" type="datetimeFigureOut">
              <a:rPr lang="en-BE" smtClean="0"/>
              <a:t>10/10/2023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162D2B-35A1-BC91-DDB8-3C8587CDB1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489534-6861-51AF-1D8D-46A2165472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F5CA34-D4E3-4E48-8F90-E3DD2755AB8D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65460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C4380C-EA1B-6D8A-D364-4268D57B4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B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7DCDF89-5F3F-489B-631D-B152D35A84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AF5167-7A22-63BF-BBCB-215B5C1EF4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1A5B2-02C7-5E49-9578-37A38D3869A2}" type="datetimeFigureOut">
              <a:rPr lang="en-BE" smtClean="0"/>
              <a:t>10/10/2023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9086FE-AFDE-39DB-9254-BA6BF2B10C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ADCCE1-361F-A3DC-FCDB-7DFEEFE7E3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F5CA34-D4E3-4E48-8F90-E3DD2755AB8D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414471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3D313BE-1FE9-48A2-0CA3-49E089F332D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B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DF20846-89B2-7B29-7E20-938DE20D10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FE668E-9969-9B83-1E38-F46DCDA7C5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1A5B2-02C7-5E49-9578-37A38D3869A2}" type="datetimeFigureOut">
              <a:rPr lang="en-BE" smtClean="0"/>
              <a:t>10/10/2023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ABB459-A15B-1609-482E-642FD869D7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65BA37-E9CF-6977-D60B-A3D14662A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F5CA34-D4E3-4E48-8F90-E3DD2755AB8D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3684835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>
          <a:xfrm>
            <a:off x="5844850" y="6496544"/>
            <a:ext cx="502300" cy="365125"/>
          </a:xfrm>
          <a:prstGeom prst="rect">
            <a:avLst/>
          </a:prstGeom>
        </p:spPr>
        <p:txBody>
          <a:bodyPr/>
          <a:lstStyle/>
          <a:p>
            <a:fld id="{CF5A1C33-475D-474A-A037-DDAF3DC7AF0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-1" y="-1"/>
            <a:ext cx="12191999" cy="685799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-3672"/>
            <a:ext cx="12191998" cy="6857999"/>
          </a:xfrm>
          <a:prstGeom prst="rect">
            <a:avLst/>
          </a:prstGeom>
        </p:spPr>
      </p:pic>
      <p:sp>
        <p:nvSpPr>
          <p:cNvPr id="20" name="website"/>
          <p:cNvSpPr txBox="1"/>
          <p:nvPr userDrawn="1"/>
        </p:nvSpPr>
        <p:spPr>
          <a:xfrm>
            <a:off x="10347648" y="6381622"/>
            <a:ext cx="1791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FlandersArtSans-Medium" panose="00000600000000000000" pitchFamily="2" charset="0"/>
              </a:rPr>
              <a:t>vscentrum</a:t>
            </a:r>
            <a:r>
              <a:rPr lang="en-US" dirty="0">
                <a:solidFill>
                  <a:schemeClr val="bg2"/>
                </a:solidFill>
              </a:rPr>
              <a:t>.be</a:t>
            </a:r>
          </a:p>
        </p:txBody>
      </p:sp>
      <p:sp>
        <p:nvSpPr>
          <p:cNvPr id="14" name="Picture Placeholder 13" hidden="1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4725988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GB" dirty="0"/>
          </a:p>
        </p:txBody>
      </p:sp>
      <p:pic>
        <p:nvPicPr>
          <p:cNvPr id="15" name="logo block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1350" y="392644"/>
            <a:ext cx="1390649" cy="541902"/>
          </a:xfrm>
          <a:prstGeom prst="rect">
            <a:avLst/>
          </a:prstGeom>
        </p:spPr>
      </p:pic>
      <p:pic>
        <p:nvPicPr>
          <p:cNvPr id="16" name="combi logo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540" y="6143089"/>
            <a:ext cx="3415861" cy="59136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2540" y="4742238"/>
            <a:ext cx="11239500" cy="1092436"/>
          </a:xfrm>
        </p:spPr>
        <p:txBody>
          <a:bodyPr anchor="ctr"/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987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83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A93E5D-BEE1-78F3-8195-60364E93F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CB4B53-A3D4-2D16-94D8-9B9D015F27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CFC52F-DE39-BC1E-97CF-3CC6167BD0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1A5B2-02C7-5E49-9578-37A38D3869A2}" type="datetimeFigureOut">
              <a:rPr lang="en-BE" smtClean="0"/>
              <a:t>10/10/2023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9432AA-3FDE-91F4-C696-3F41743916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B1F927-B249-DA01-8E48-E69C40FD2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F5CA34-D4E3-4E48-8F90-E3DD2755AB8D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2735533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5F67A7-162C-2DB7-A2FF-563A292D35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1E1DAE-28B6-515D-37B2-008B1AB62F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8B9A52-62D3-1852-FE11-817CEBE4D1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1A5B2-02C7-5E49-9578-37A38D3869A2}" type="datetimeFigureOut">
              <a:rPr lang="en-BE" smtClean="0"/>
              <a:t>10/10/2023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8A1842-F3BF-BD71-2AFC-51D4C0C920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A01194-F13A-8685-F081-6DEC5044D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F5CA34-D4E3-4E48-8F90-E3DD2755AB8D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7752918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C23CE4-AF50-0FD9-6F76-8ABCA94EC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8205D9-113C-24B0-85BD-6CDE596638F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671194-8869-5291-8011-6A87093BC6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B12029-E889-D812-6595-AD17B94724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1A5B2-02C7-5E49-9578-37A38D3869A2}" type="datetimeFigureOut">
              <a:rPr lang="en-BE" smtClean="0"/>
              <a:t>10/10/2023</a:t>
            </a:fld>
            <a:endParaRPr lang="en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39D66E-A58A-F1CD-BC3C-E58950C9CC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31AF38-E357-828C-1657-8CCF6008E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F5CA34-D4E3-4E48-8F90-E3DD2755AB8D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6156172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4C8353-E994-106B-E75C-F985F9E47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362B02-659A-DCB4-B60B-F7D5738892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14E6A1-45E7-CCEF-6275-B68EBB498F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D3115D9-FD13-1ED0-AE3C-C221E12C3C0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B17AB89-EE02-EEB9-5369-6C563CF777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EB187E-E003-DABA-B8E0-BB547AC1BD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1A5B2-02C7-5E49-9578-37A38D3869A2}" type="datetimeFigureOut">
              <a:rPr lang="en-BE" smtClean="0"/>
              <a:t>10/10/2023</a:t>
            </a:fld>
            <a:endParaRPr lang="en-B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7F42913-B66F-FF60-9452-6496656F3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59D2F6-D651-9D16-4692-41E4FB0632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F5CA34-D4E3-4E48-8F90-E3DD2755AB8D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5843691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1A1667-4FB3-DC9A-8A7E-E203497C7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B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158117-2459-AEB8-0C2C-BB1A9D80F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1A5B2-02C7-5E49-9578-37A38D3869A2}" type="datetimeFigureOut">
              <a:rPr lang="en-BE" smtClean="0"/>
              <a:t>10/10/2023</a:t>
            </a:fld>
            <a:endParaRPr lang="en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D2EA74-B2A7-C1B4-B2F4-29F437649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442E3B-094E-E966-39B0-BE209DC03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F5CA34-D4E3-4E48-8F90-E3DD2755AB8D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79773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8D1FC39-606F-9812-E7A1-441095BCE3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1A5B2-02C7-5E49-9578-37A38D3869A2}" type="datetimeFigureOut">
              <a:rPr lang="en-BE" smtClean="0"/>
              <a:t>10/10/2023</a:t>
            </a:fld>
            <a:endParaRPr lang="en-B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84C1E16-50C4-8251-C316-9F11980806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F6017F-0DC0-7571-14C0-33A803A15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F5CA34-D4E3-4E48-8F90-E3DD2755AB8D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664114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441DA6-DD18-F45A-EC6F-A495B37C66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EACD56-5484-579D-903B-381974849A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DB71A7-8E5E-E9F1-D862-8DB2AE88A6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BB111E-2E36-6A07-238D-4A57549FA8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1A5B2-02C7-5E49-9578-37A38D3869A2}" type="datetimeFigureOut">
              <a:rPr lang="en-BE" smtClean="0"/>
              <a:t>10/10/2023</a:t>
            </a:fld>
            <a:endParaRPr lang="en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E1E506-53D0-88CB-4B6F-A87E4192F6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0496C2-992A-D308-E1F4-C2D6FE2741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F5CA34-D4E3-4E48-8F90-E3DD2755AB8D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0201471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38FE3-BE22-4FBB-3641-3A88E29AFF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B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0EC3C98-4301-7398-B76C-22685CB3AC4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955817-3E91-B082-ED33-D55E5D0EA5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70EEA0-F9EB-3F4B-E2C0-BE221AB5F9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1A5B2-02C7-5E49-9578-37A38D3869A2}" type="datetimeFigureOut">
              <a:rPr lang="en-BE" smtClean="0"/>
              <a:t>10/10/2023</a:t>
            </a:fld>
            <a:endParaRPr lang="en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017184-324C-5F27-C54B-91A599B814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B9E80F-6914-BC3B-F5B7-F2DD03DE94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F5CA34-D4E3-4E48-8F90-E3DD2755AB8D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8134168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C0F93A9-719A-27C5-0C0C-06D7B78F2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6399E1-C0F9-68B1-B0E4-4D722BC765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97A3B1-D4A6-1F17-AFC2-AA05673BF5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41A5B2-02C7-5E49-9578-37A38D3869A2}" type="datetimeFigureOut">
              <a:rPr lang="en-BE" smtClean="0"/>
              <a:t>10/10/2023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6917EB-8BDE-F2EF-5018-C3A75C2E18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1B3120-0A8C-FD62-C355-24311D7FA9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F5CA34-D4E3-4E48-8F90-E3DD2755AB8D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8464053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eg"/><Relationship Id="rId4" Type="http://schemas.microsoft.com/office/2007/relationships/hdphoto" Target="../media/hdphoto4.wdp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jpeg"/><Relationship Id="rId10" Type="http://schemas.microsoft.com/office/2007/relationships/hdphoto" Target="../media/hdphoto6.wdp"/><Relationship Id="rId4" Type="http://schemas.microsoft.com/office/2007/relationships/hdphoto" Target="../media/hdphoto5.wdp"/><Relationship Id="rId9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7616" y="509290"/>
            <a:ext cx="11239500" cy="5151769"/>
          </a:xfrm>
        </p:spPr>
        <p:txBody>
          <a:bodyPr>
            <a:noAutofit/>
          </a:bodyPr>
          <a:lstStyle/>
          <a:p>
            <a:r>
              <a:rPr lang="nl-BE" b="1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Scientific Programming</a:t>
            </a:r>
            <a:br>
              <a:rPr lang="nl-BE" sz="4400" b="1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nl-BE" sz="5000" b="1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in The Age of AI</a:t>
            </a:r>
            <a:br>
              <a:rPr lang="nl-BE" sz="4400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</a:br>
            <a:br>
              <a:rPr lang="nl-BE" sz="4400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</a:br>
            <a:br>
              <a:rPr lang="nl-BE" sz="4400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nl-BE" sz="3200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Frederik De Ceuster</a:t>
            </a:r>
            <a:endParaRPr lang="en-US" sz="4400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657616" y="3599688"/>
            <a:ext cx="11239500" cy="21878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800" dirty="0">
              <a:solidFill>
                <a:srgbClr val="DB6C30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2A679A0-22D7-46D5-E3F2-211F06D5243C}"/>
              </a:ext>
            </a:extLst>
          </p:cNvPr>
          <p:cNvSpPr/>
          <p:nvPr/>
        </p:nvSpPr>
        <p:spPr>
          <a:xfrm>
            <a:off x="4354390" y="6097904"/>
            <a:ext cx="1489754" cy="65194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dirty="0">
              <a:highlight>
                <a:srgbClr val="F3F3F0"/>
              </a:highlight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B65A4DDB-3FFE-BC67-E9D5-6D8F53BE26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9526" y="6172925"/>
            <a:ext cx="1300029" cy="501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F2382BED-A163-00E9-6B49-D471E9C7B1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4634" y="6080761"/>
            <a:ext cx="1830655" cy="660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56062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5000"/>
    </mc:Choice>
    <mc:Fallback>
      <p:transition advClick="0" advTm="5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A946456-D0CA-23BE-B1D3-5AE5A43A7D3F}"/>
              </a:ext>
            </a:extLst>
          </p:cNvPr>
          <p:cNvSpPr txBox="1">
            <a:spLocks/>
          </p:cNvSpPr>
          <p:nvPr/>
        </p:nvSpPr>
        <p:spPr>
          <a:xfrm>
            <a:off x="360207" y="1099197"/>
            <a:ext cx="11409219" cy="55972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br>
              <a:rPr lang="en-BE" sz="3200" dirty="0">
                <a:latin typeface="+mj-lt"/>
              </a:rPr>
            </a:br>
            <a:endParaRPr lang="en-BE" sz="3200" dirty="0">
              <a:latin typeface="+mj-lt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094C5D0-99B1-8B6A-B0D1-95648DB599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25" y="161562"/>
            <a:ext cx="11409220" cy="905238"/>
          </a:xfrm>
        </p:spPr>
        <p:txBody>
          <a:bodyPr>
            <a:normAutofit/>
          </a:bodyPr>
          <a:lstStyle/>
          <a:p>
            <a:r>
              <a:rPr lang="en-BE" sz="4200" dirty="0"/>
              <a:t>Large Language Models for </a:t>
            </a:r>
            <a:r>
              <a:rPr lang="en-BE" sz="4200" b="1" dirty="0"/>
              <a:t>code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364460FE-C09B-91F0-2428-4E988EDFC7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8464" y="1707538"/>
            <a:ext cx="4450273" cy="570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>
            <a:extLst>
              <a:ext uri="{FF2B5EF4-FFF2-40B4-BE49-F238E27FC236}">
                <a16:creationId xmlns:a16="http://schemas.microsoft.com/office/drawing/2014/main" id="{F32377C4-4BDB-0506-9DCA-BAFBF099CC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83" t="29693" r="55849" b="18514"/>
          <a:stretch/>
        </p:blipFill>
        <p:spPr bwMode="auto">
          <a:xfrm>
            <a:off x="7931505" y="4227745"/>
            <a:ext cx="2787398" cy="1984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A84A6B4-2CAD-AF07-C5C2-73F2F11176BA}"/>
              </a:ext>
            </a:extLst>
          </p:cNvPr>
          <p:cNvSpPr txBox="1"/>
          <p:nvPr/>
        </p:nvSpPr>
        <p:spPr>
          <a:xfrm>
            <a:off x="2009563" y="2872215"/>
            <a:ext cx="540262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600" dirty="0">
                <a:solidFill>
                  <a:srgbClr val="161616"/>
                </a:solidFill>
                <a:latin typeface="IBM Plex Sans" panose="020F0502020204030204" pitchFamily="34" charset="0"/>
              </a:rPr>
              <a:t>IBM</a:t>
            </a:r>
            <a:br>
              <a:rPr lang="en-GB" sz="3600" dirty="0">
                <a:solidFill>
                  <a:srgbClr val="161616"/>
                </a:solidFill>
                <a:latin typeface="IBM Plex Sans" panose="020F0502020204030204" pitchFamily="34" charset="0"/>
              </a:rPr>
            </a:br>
            <a:r>
              <a:rPr lang="en-GB" sz="3600" dirty="0" err="1">
                <a:solidFill>
                  <a:srgbClr val="161616"/>
                </a:solidFill>
                <a:latin typeface="IBM Plex Sans" panose="020F0502020204030204" pitchFamily="34" charset="0"/>
              </a:rPr>
              <a:t>w</a:t>
            </a:r>
            <a:r>
              <a:rPr lang="en-GB" sz="3600" b="0" i="0" u="none" strike="noStrike" dirty="0" err="1">
                <a:solidFill>
                  <a:srgbClr val="161616"/>
                </a:solidFill>
                <a:effectLst/>
                <a:latin typeface="IBM Plex Sans" panose="020F0502020204030204" pitchFamily="34" charset="0"/>
              </a:rPr>
              <a:t>atson</a:t>
            </a:r>
            <a:r>
              <a:rPr lang="en-GB" sz="3600" b="0" i="0" u="none" strike="noStrike" dirty="0" err="1">
                <a:solidFill>
                  <a:srgbClr val="0F62FE"/>
                </a:solidFill>
                <a:effectLst/>
                <a:latin typeface="IBM Plex Sans" panose="020F0502020204030204" pitchFamily="34" charset="0"/>
              </a:rPr>
              <a:t>x</a:t>
            </a:r>
            <a:br>
              <a:rPr lang="en-GB" sz="3600" dirty="0">
                <a:solidFill>
                  <a:srgbClr val="0F62FE"/>
                </a:solidFill>
                <a:latin typeface="IBM Plex Sans" panose="020F0502020204030204" pitchFamily="34" charset="0"/>
              </a:rPr>
            </a:br>
            <a:r>
              <a:rPr lang="en-GB" sz="3600" b="0" i="0" u="none" strike="noStrike" dirty="0">
                <a:solidFill>
                  <a:srgbClr val="161616"/>
                </a:solidFill>
                <a:effectLst/>
                <a:latin typeface="IBM Plex Sans" panose="020F0502020204030204" pitchFamily="34" charset="0"/>
              </a:rPr>
              <a:t>Code Assistant</a:t>
            </a:r>
            <a:endParaRPr lang="en-BE" sz="3600" dirty="0"/>
          </a:p>
        </p:txBody>
      </p:sp>
      <p:pic>
        <p:nvPicPr>
          <p:cNvPr id="10246" name="Picture 6">
            <a:extLst>
              <a:ext uri="{FF2B5EF4-FFF2-40B4-BE49-F238E27FC236}">
                <a16:creationId xmlns:a16="http://schemas.microsoft.com/office/drawing/2014/main" id="{45A988C2-30A8-F36F-4330-82D8C4A807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06" t="37611" r="16793" b="37103"/>
          <a:stretch/>
        </p:blipFill>
        <p:spPr bwMode="auto">
          <a:xfrm>
            <a:off x="6332428" y="3014322"/>
            <a:ext cx="4303608" cy="866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>
            <a:extLst>
              <a:ext uri="{FF2B5EF4-FFF2-40B4-BE49-F238E27FC236}">
                <a16:creationId xmlns:a16="http://schemas.microsoft.com/office/drawing/2014/main" id="{C953480F-29D6-E466-BCF6-E519B7E45A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621" y="5055476"/>
            <a:ext cx="4450273" cy="1157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0" name="Picture 10">
            <a:extLst>
              <a:ext uri="{FF2B5EF4-FFF2-40B4-BE49-F238E27FC236}">
                <a16:creationId xmlns:a16="http://schemas.microsoft.com/office/drawing/2014/main" id="{90FA8B08-6C94-FD46-7C6C-B5D0918137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6" t="22249" r="7100" b="19972"/>
          <a:stretch/>
        </p:blipFill>
        <p:spPr bwMode="auto">
          <a:xfrm>
            <a:off x="7869379" y="1477076"/>
            <a:ext cx="2721693" cy="1065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74821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A946456-D0CA-23BE-B1D3-5AE5A43A7D3F}"/>
              </a:ext>
            </a:extLst>
          </p:cNvPr>
          <p:cNvSpPr txBox="1">
            <a:spLocks/>
          </p:cNvSpPr>
          <p:nvPr/>
        </p:nvSpPr>
        <p:spPr>
          <a:xfrm>
            <a:off x="360207" y="1099197"/>
            <a:ext cx="11409219" cy="55972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br>
              <a:rPr lang="en-BE" sz="3200" dirty="0">
                <a:latin typeface="+mj-lt"/>
              </a:rPr>
            </a:br>
            <a:endParaRPr lang="en-BE" sz="3200" dirty="0">
              <a:latin typeface="+mj-lt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094C5D0-99B1-8B6A-B0D1-95648DB599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25" y="161562"/>
            <a:ext cx="11409220" cy="905238"/>
          </a:xfrm>
        </p:spPr>
        <p:txBody>
          <a:bodyPr>
            <a:normAutofit/>
          </a:bodyPr>
          <a:lstStyle/>
          <a:p>
            <a:r>
              <a:rPr lang="en-BE" sz="4200" dirty="0"/>
              <a:t>The future of AI-assisted software development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1B83E2A-16F2-FF8C-0F50-DEC8E3838A4F}"/>
              </a:ext>
            </a:extLst>
          </p:cNvPr>
          <p:cNvSpPr txBox="1">
            <a:spLocks/>
          </p:cNvSpPr>
          <p:nvPr/>
        </p:nvSpPr>
        <p:spPr>
          <a:xfrm>
            <a:off x="512607" y="1231779"/>
            <a:ext cx="11409219" cy="55972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BE" sz="3200" b="1" dirty="0">
                <a:latin typeface="+mj-lt"/>
              </a:rPr>
              <a:t>Short term (or even today)</a:t>
            </a:r>
          </a:p>
          <a:p>
            <a:pPr>
              <a:lnSpc>
                <a:spcPct val="100000"/>
              </a:lnSpc>
            </a:pPr>
            <a:r>
              <a:rPr lang="en-BE" sz="3200" dirty="0">
                <a:latin typeface="+mj-lt"/>
              </a:rPr>
              <a:t>Improved developer productivity</a:t>
            </a:r>
            <a:br>
              <a:rPr lang="en-BE" sz="3200" dirty="0">
                <a:latin typeface="+mj-lt"/>
              </a:rPr>
            </a:br>
            <a:r>
              <a:rPr lang="en-BE" sz="3200" dirty="0">
                <a:latin typeface="+mj-lt"/>
              </a:rPr>
              <a:t>	-  AI writes boilerplate code, documentation, tests, …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en-BE" sz="1800" dirty="0">
              <a:latin typeface="+mj-lt"/>
            </a:endParaRPr>
          </a:p>
          <a:p>
            <a:pPr>
              <a:lnSpc>
                <a:spcPct val="100000"/>
              </a:lnSpc>
            </a:pPr>
            <a:r>
              <a:rPr lang="en-BE" sz="3200" dirty="0">
                <a:latin typeface="+mj-lt"/>
              </a:rPr>
              <a:t>Democratizing software development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BE" sz="3200" dirty="0">
                <a:latin typeface="+mj-lt"/>
              </a:rPr>
              <a:t>	-  AI as instructor, providing feedback, explaining code, …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BE" sz="1800" dirty="0">
                <a:latin typeface="+mj-lt"/>
              </a:rPr>
              <a:t> </a:t>
            </a:r>
            <a:endParaRPr lang="en-BE" sz="3200" dirty="0">
              <a:latin typeface="+mj-lt"/>
            </a:endParaRPr>
          </a:p>
          <a:p>
            <a:pPr>
              <a:lnSpc>
                <a:spcPct val="100000"/>
              </a:lnSpc>
            </a:pPr>
            <a:r>
              <a:rPr lang="en-BE" sz="3200" dirty="0">
                <a:latin typeface="+mj-lt"/>
              </a:rPr>
              <a:t>More technology agnostic with AI’s translation capabilities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BE" sz="3200" dirty="0">
                <a:latin typeface="+mj-lt"/>
              </a:rPr>
              <a:t>	-  Translate legacy code (e.g. COBOL)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BE" sz="3200" dirty="0">
                <a:latin typeface="+mj-lt"/>
              </a:rPr>
              <a:t>	-  Translate CPU to GPU code</a:t>
            </a:r>
          </a:p>
        </p:txBody>
      </p:sp>
    </p:spTree>
    <p:extLst>
      <p:ext uri="{BB962C8B-B14F-4D97-AF65-F5344CB8AC3E}">
        <p14:creationId xmlns:p14="http://schemas.microsoft.com/office/powerpoint/2010/main" val="614438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A946456-D0CA-23BE-B1D3-5AE5A43A7D3F}"/>
              </a:ext>
            </a:extLst>
          </p:cNvPr>
          <p:cNvSpPr txBox="1">
            <a:spLocks/>
          </p:cNvSpPr>
          <p:nvPr/>
        </p:nvSpPr>
        <p:spPr>
          <a:xfrm>
            <a:off x="360207" y="1099197"/>
            <a:ext cx="11409219" cy="55972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br>
              <a:rPr lang="en-BE" sz="3200" dirty="0">
                <a:latin typeface="+mj-lt"/>
              </a:rPr>
            </a:br>
            <a:endParaRPr lang="en-BE" sz="3200" dirty="0">
              <a:latin typeface="+mj-lt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094C5D0-99B1-8B6A-B0D1-95648DB599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25" y="161562"/>
            <a:ext cx="11409220" cy="905238"/>
          </a:xfrm>
        </p:spPr>
        <p:txBody>
          <a:bodyPr>
            <a:normAutofit/>
          </a:bodyPr>
          <a:lstStyle/>
          <a:p>
            <a:r>
              <a:rPr lang="en-BE" sz="4200" dirty="0"/>
              <a:t>The future of AI-assisted software development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1B83E2A-16F2-FF8C-0F50-DEC8E3838A4F}"/>
              </a:ext>
            </a:extLst>
          </p:cNvPr>
          <p:cNvSpPr txBox="1">
            <a:spLocks/>
          </p:cNvSpPr>
          <p:nvPr/>
        </p:nvSpPr>
        <p:spPr>
          <a:xfrm>
            <a:off x="512607" y="1234012"/>
            <a:ext cx="11409219" cy="55972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BE" sz="3200" b="1" dirty="0">
                <a:latin typeface="+mj-lt"/>
              </a:rPr>
              <a:t>Long term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en-BE" sz="3200" b="1" dirty="0">
              <a:latin typeface="+mj-lt"/>
            </a:endParaRPr>
          </a:p>
          <a:p>
            <a:pPr>
              <a:lnSpc>
                <a:spcPct val="100000"/>
              </a:lnSpc>
            </a:pPr>
            <a:r>
              <a:rPr lang="en-BE" sz="3200" dirty="0">
                <a:latin typeface="+mj-lt"/>
              </a:rPr>
              <a:t>Another language abstraction? A new type of compiler?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BE" sz="3200" dirty="0">
                <a:latin typeface="+mj-lt"/>
              </a:rPr>
              <a:t>	-  From natural language specification to code?</a:t>
            </a:r>
            <a:br>
              <a:rPr lang="en-BE" sz="3200" dirty="0">
                <a:latin typeface="+mj-lt"/>
              </a:rPr>
            </a:br>
            <a:endParaRPr lang="en-BE" sz="3200" dirty="0">
              <a:latin typeface="+mj-lt"/>
            </a:endParaRPr>
          </a:p>
          <a:p>
            <a:pPr>
              <a:lnSpc>
                <a:spcPct val="100000"/>
              </a:lnSpc>
            </a:pPr>
            <a:r>
              <a:rPr lang="en-BE" sz="3200" dirty="0">
                <a:latin typeface="+mj-lt"/>
              </a:rPr>
              <a:t>From software developer to development manager?</a:t>
            </a:r>
          </a:p>
        </p:txBody>
      </p:sp>
    </p:spTree>
    <p:extLst>
      <p:ext uri="{BB962C8B-B14F-4D97-AF65-F5344CB8AC3E}">
        <p14:creationId xmlns:p14="http://schemas.microsoft.com/office/powerpoint/2010/main" val="4333376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6">
            <a:extLst>
              <a:ext uri="{FF2B5EF4-FFF2-40B4-BE49-F238E27FC236}">
                <a16:creationId xmlns:a16="http://schemas.microsoft.com/office/drawing/2014/main" id="{156E1649-9FCC-B6A7-5BCF-E28F5DCBF7AB}"/>
              </a:ext>
            </a:extLst>
          </p:cNvPr>
          <p:cNvPicPr>
            <a:picLocks noChangeArrowheads="1"/>
          </p:cNvPicPr>
          <p:nvPr/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  <a14:imgEffect>
                      <a14:colorTemperature colorTemp="1500"/>
                    </a14:imgEffect>
                    <a14:imgEffect>
                      <a14:saturation sat="200000"/>
                    </a14:imgEffect>
                    <a14:imgEffect>
                      <a14:brightnessContrast bright="-5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375" t="3099" r="15149" b="3097"/>
          <a:stretch/>
        </p:blipFill>
        <p:spPr bwMode="auto">
          <a:xfrm>
            <a:off x="4704000" y="0"/>
            <a:ext cx="7488000" cy="6861600"/>
          </a:xfrm>
          <a:prstGeom prst="rect">
            <a:avLst/>
          </a:prstGeom>
          <a:noFill/>
          <a:effectLst>
            <a:glow>
              <a:schemeClr val="accent1">
                <a:alpha val="44137"/>
              </a:schemeClr>
            </a:glow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9CE70A-4DAB-DAE0-1868-777B920D39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36465"/>
            <a:ext cx="10515600" cy="4351338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br>
              <a:rPr lang="en-BE" dirty="0"/>
            </a:br>
            <a:r>
              <a:rPr lang="en-BE" sz="3200" dirty="0">
                <a:latin typeface="+mj-lt"/>
              </a:rPr>
              <a:t>2011</a:t>
            </a:r>
          </a:p>
          <a:p>
            <a:pPr marL="0" indent="0">
              <a:lnSpc>
                <a:spcPct val="100000"/>
              </a:lnSpc>
              <a:buNone/>
            </a:pPr>
            <a:br>
              <a:rPr lang="en-BE" sz="3200" dirty="0">
                <a:latin typeface="+mj-lt"/>
              </a:rPr>
            </a:br>
            <a:r>
              <a:rPr lang="en-BE" sz="3200" dirty="0">
                <a:latin typeface="+mj-lt"/>
              </a:rPr>
              <a:t>IBM’s </a:t>
            </a:r>
            <a:r>
              <a:rPr lang="en-BE" sz="3200" b="1" dirty="0">
                <a:latin typeface="+mj-lt"/>
              </a:rPr>
              <a:t>Watson</a:t>
            </a:r>
            <a:r>
              <a:rPr lang="en-BE" sz="3200" dirty="0">
                <a:latin typeface="+mj-lt"/>
              </a:rPr>
              <a:t> beats</a:t>
            </a:r>
            <a:br>
              <a:rPr lang="en-BE" sz="3200" dirty="0">
                <a:latin typeface="+mj-lt"/>
              </a:rPr>
            </a:br>
            <a:r>
              <a:rPr lang="en-BE" sz="3200" dirty="0">
                <a:latin typeface="+mj-lt"/>
              </a:rPr>
              <a:t>humans at Jeopardy!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D20E1040-48F4-29F9-3B4B-C622CE01D6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3382" y="1216018"/>
            <a:ext cx="6303818" cy="4727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A659F4AA-2CDB-0C38-65A5-FA558F39A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25" y="161562"/>
            <a:ext cx="7195220" cy="905238"/>
          </a:xfrm>
        </p:spPr>
        <p:txBody>
          <a:bodyPr>
            <a:normAutofit/>
          </a:bodyPr>
          <a:lstStyle/>
          <a:p>
            <a:r>
              <a:rPr lang="en-BE" sz="4200" dirty="0"/>
              <a:t>The Age of AI</a:t>
            </a:r>
          </a:p>
        </p:txBody>
      </p:sp>
    </p:spTree>
    <p:extLst>
      <p:ext uri="{BB962C8B-B14F-4D97-AF65-F5344CB8AC3E}">
        <p14:creationId xmlns:p14="http://schemas.microsoft.com/office/powerpoint/2010/main" val="18786873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4">
            <a:extLst>
              <a:ext uri="{FF2B5EF4-FFF2-40B4-BE49-F238E27FC236}">
                <a16:creationId xmlns:a16="http://schemas.microsoft.com/office/drawing/2014/main" id="{F2659A22-7CBC-560A-808A-903A446223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  <a14:imgEffect>
                      <a14:colorTemperature colorTemp="6556"/>
                    </a14:imgEffect>
                    <a14:imgEffect>
                      <a14:saturation sat="199000"/>
                    </a14:imgEffect>
                    <a14:imgEffect>
                      <a14:brightnessContrast bright="-6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327" t="1933" r="17589" b="1933"/>
          <a:stretch/>
        </p:blipFill>
        <p:spPr bwMode="auto">
          <a:xfrm>
            <a:off x="4702628" y="1"/>
            <a:ext cx="7488000" cy="6856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9CE70A-4DAB-DAE0-1868-777B920D39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36465"/>
            <a:ext cx="10515600" cy="4351338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br>
              <a:rPr lang="en-BE" dirty="0">
                <a:latin typeface="+mj-lt"/>
              </a:rPr>
            </a:br>
            <a:r>
              <a:rPr lang="en-BE" sz="3200" dirty="0">
                <a:latin typeface="+mj-lt"/>
              </a:rPr>
              <a:t>2016</a:t>
            </a:r>
          </a:p>
          <a:p>
            <a:pPr marL="0" indent="0">
              <a:lnSpc>
                <a:spcPct val="100000"/>
              </a:lnSpc>
              <a:buNone/>
            </a:pPr>
            <a:br>
              <a:rPr lang="en-BE" sz="3200" dirty="0">
                <a:latin typeface="+mj-lt"/>
              </a:rPr>
            </a:br>
            <a:r>
              <a:rPr lang="en-BE" sz="3200" dirty="0">
                <a:latin typeface="+mj-lt"/>
              </a:rPr>
              <a:t>DeepMind’s </a:t>
            </a:r>
            <a:r>
              <a:rPr lang="en-BE" sz="3200" b="1" dirty="0">
                <a:latin typeface="+mj-lt"/>
              </a:rPr>
              <a:t>AlphaGo</a:t>
            </a:r>
            <a:br>
              <a:rPr lang="en-BE" sz="3200" dirty="0">
                <a:latin typeface="+mj-lt"/>
              </a:rPr>
            </a:br>
            <a:r>
              <a:rPr lang="en-BE" sz="3200" dirty="0">
                <a:latin typeface="+mj-lt"/>
              </a:rPr>
              <a:t>beats humans at Go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530F8599-57BA-B7B8-0645-CA45500F39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9013" y="1515559"/>
            <a:ext cx="7179026" cy="4038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1072813E-D8D0-A98C-0965-28729A827D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25" y="161562"/>
            <a:ext cx="7195220" cy="905238"/>
          </a:xfrm>
        </p:spPr>
        <p:txBody>
          <a:bodyPr>
            <a:normAutofit/>
          </a:bodyPr>
          <a:lstStyle/>
          <a:p>
            <a:r>
              <a:rPr lang="en-BE" sz="4200" dirty="0"/>
              <a:t>The Age of AI</a:t>
            </a:r>
          </a:p>
        </p:txBody>
      </p:sp>
    </p:spTree>
    <p:extLst>
      <p:ext uri="{BB962C8B-B14F-4D97-AF65-F5344CB8AC3E}">
        <p14:creationId xmlns:p14="http://schemas.microsoft.com/office/powerpoint/2010/main" val="25009632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>
            <a:extLst>
              <a:ext uri="{FF2B5EF4-FFF2-40B4-BE49-F238E27FC236}">
                <a16:creationId xmlns:a16="http://schemas.microsoft.com/office/drawing/2014/main" id="{D5EA0971-FC48-9B02-1EAF-A4383FC806B1}"/>
              </a:ext>
            </a:extLst>
          </p:cNvPr>
          <p:cNvPicPr>
            <a:picLocks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  <a14:imgEffect>
                      <a14:brightnessContrast bright="-4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224" t="12536" r="21121" b="19501"/>
          <a:stretch/>
        </p:blipFill>
        <p:spPr bwMode="auto">
          <a:xfrm>
            <a:off x="4704000" y="0"/>
            <a:ext cx="748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9CE70A-4DAB-DAE0-1868-777B920D39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36465"/>
            <a:ext cx="10515600" cy="4351338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br>
              <a:rPr lang="en-BE" dirty="0">
                <a:latin typeface="+mj-lt"/>
              </a:rPr>
            </a:br>
            <a:r>
              <a:rPr lang="en-BE" sz="3200" dirty="0">
                <a:latin typeface="+mj-lt"/>
              </a:rPr>
              <a:t>2023</a:t>
            </a:r>
          </a:p>
          <a:p>
            <a:pPr marL="0" indent="0">
              <a:lnSpc>
                <a:spcPct val="100000"/>
              </a:lnSpc>
              <a:buNone/>
            </a:pPr>
            <a:br>
              <a:rPr lang="en-BE" sz="3200" dirty="0">
                <a:latin typeface="+mj-lt"/>
              </a:rPr>
            </a:br>
            <a:r>
              <a:rPr lang="en-BE" sz="3200" dirty="0">
                <a:latin typeface="+mj-lt"/>
              </a:rPr>
              <a:t>OpenAI’s </a:t>
            </a:r>
            <a:r>
              <a:rPr lang="en-BE" sz="3200" b="1" dirty="0">
                <a:latin typeface="+mj-lt"/>
              </a:rPr>
              <a:t>DALL-E2</a:t>
            </a:r>
            <a:br>
              <a:rPr lang="en-BE" sz="3200" dirty="0">
                <a:latin typeface="+mj-lt"/>
              </a:rPr>
            </a:br>
            <a:r>
              <a:rPr lang="en-BE" sz="3200" dirty="0">
                <a:latin typeface="+mj-lt"/>
              </a:rPr>
              <a:t>beats humans at</a:t>
            </a:r>
            <a:br>
              <a:rPr lang="en-BE" sz="3200" dirty="0">
                <a:latin typeface="+mj-lt"/>
              </a:rPr>
            </a:br>
            <a:r>
              <a:rPr lang="en-BE" sz="3200" dirty="0">
                <a:latin typeface="+mj-lt"/>
              </a:rPr>
              <a:t>“photography”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55E215D3-40C5-1637-B567-FEDE555FED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28" r="20866"/>
          <a:stretch/>
        </p:blipFill>
        <p:spPr bwMode="auto">
          <a:xfrm>
            <a:off x="6110514" y="124691"/>
            <a:ext cx="5111112" cy="6608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08765262-BAD1-52F9-A558-B5BD71A107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25" y="161562"/>
            <a:ext cx="7195220" cy="905238"/>
          </a:xfrm>
        </p:spPr>
        <p:txBody>
          <a:bodyPr>
            <a:normAutofit/>
          </a:bodyPr>
          <a:lstStyle/>
          <a:p>
            <a:r>
              <a:rPr lang="en-BE" sz="4200" dirty="0"/>
              <a:t>The Age of AI</a:t>
            </a:r>
          </a:p>
        </p:txBody>
      </p:sp>
    </p:spTree>
    <p:extLst>
      <p:ext uri="{BB962C8B-B14F-4D97-AF65-F5344CB8AC3E}">
        <p14:creationId xmlns:p14="http://schemas.microsoft.com/office/powerpoint/2010/main" val="13162480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4113752F-1FDD-EA09-5253-717715D0B3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4326" y="630866"/>
            <a:ext cx="4318817" cy="5728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813E593-C540-0E03-E5A2-697EC4EFC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25" y="161562"/>
            <a:ext cx="7195220" cy="905238"/>
          </a:xfrm>
        </p:spPr>
        <p:txBody>
          <a:bodyPr>
            <a:normAutofit/>
          </a:bodyPr>
          <a:lstStyle/>
          <a:p>
            <a:r>
              <a:rPr lang="en-BE" sz="4200" dirty="0"/>
              <a:t>The Age of AI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C209689-22B0-7EDB-2E64-9AD175E91D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7679" y="632627"/>
            <a:ext cx="4318817" cy="5726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D3690AF-1664-5EB6-445D-3AC3D84C6C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075" y="3183113"/>
            <a:ext cx="7772400" cy="144429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2BED136-A5FB-F7EB-9B78-C113A80CAE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075" y="4762985"/>
            <a:ext cx="7772400" cy="186537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0B15EBA-44DB-F99B-AD67-E7D14FF4FA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3423" y="1519283"/>
            <a:ext cx="10515600" cy="4351338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BE" sz="3200" dirty="0">
                <a:latin typeface="+mj-lt"/>
              </a:rPr>
              <a:t>Many scientific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BE" sz="3200" dirty="0">
                <a:latin typeface="+mj-lt"/>
              </a:rPr>
              <a:t>contributions</a:t>
            </a:r>
          </a:p>
        </p:txBody>
      </p:sp>
    </p:spTree>
    <p:extLst>
      <p:ext uri="{BB962C8B-B14F-4D97-AF65-F5344CB8AC3E}">
        <p14:creationId xmlns:p14="http://schemas.microsoft.com/office/powerpoint/2010/main" val="21377637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4A142FEF-F603-1B3A-CED9-6B03B0A7B903}"/>
              </a:ext>
            </a:extLst>
          </p:cNvPr>
          <p:cNvPicPr>
            <a:picLocks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100000"/>
                    </a14:imgEffect>
                    <a14:imgEffect>
                      <a14:brightnessContrast bright="-5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115" t="13049" r="22843"/>
          <a:stretch/>
        </p:blipFill>
        <p:spPr bwMode="auto">
          <a:xfrm>
            <a:off x="4704000" y="0"/>
            <a:ext cx="748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A946456-D0CA-23BE-B1D3-5AE5A43A7D3F}"/>
              </a:ext>
            </a:extLst>
          </p:cNvPr>
          <p:cNvSpPr txBox="1">
            <a:spLocks/>
          </p:cNvSpPr>
          <p:nvPr/>
        </p:nvSpPr>
        <p:spPr>
          <a:xfrm>
            <a:off x="838200" y="1645520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br>
              <a:rPr lang="en-BE" sz="3200" dirty="0">
                <a:latin typeface="+mj-lt"/>
              </a:rPr>
            </a:br>
            <a:r>
              <a:rPr lang="en-BE" sz="3200" dirty="0">
                <a:latin typeface="+mj-lt"/>
              </a:rPr>
              <a:t>November 30, 2022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BE" sz="3200" dirty="0">
                <a:latin typeface="+mj-lt"/>
              </a:rPr>
              <a:t>OpenAI launches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BE" sz="3200" b="1" dirty="0">
                <a:latin typeface="+mj-lt"/>
              </a:rPr>
              <a:t>ChatGPT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en-BE" sz="3200" dirty="0">
              <a:latin typeface="+mj-lt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BE" sz="3200" dirty="0">
                <a:latin typeface="+mj-lt"/>
              </a:rPr>
              <a:t>+100 mln users</a:t>
            </a:r>
            <a:br>
              <a:rPr lang="en-BE" sz="3200" dirty="0">
                <a:latin typeface="+mj-lt"/>
              </a:rPr>
            </a:br>
            <a:r>
              <a:rPr lang="en-BE" sz="3200" dirty="0">
                <a:latin typeface="+mj-lt"/>
              </a:rPr>
              <a:t>in two months!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en-BE" sz="3200" dirty="0">
              <a:latin typeface="+mj-lt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en-BE" sz="3200" dirty="0">
              <a:latin typeface="+mj-lt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C8CAE1BC-8B26-9FD8-5840-C276182B18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4000" y="1281647"/>
            <a:ext cx="7488000" cy="4991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094C5D0-99B1-8B6A-B0D1-95648DB599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25" y="161562"/>
            <a:ext cx="7195220" cy="905238"/>
          </a:xfrm>
        </p:spPr>
        <p:txBody>
          <a:bodyPr>
            <a:normAutofit/>
          </a:bodyPr>
          <a:lstStyle/>
          <a:p>
            <a:r>
              <a:rPr lang="en-BE" sz="4200" dirty="0"/>
              <a:t>The Age of AI</a:t>
            </a:r>
          </a:p>
        </p:txBody>
      </p:sp>
    </p:spTree>
    <p:extLst>
      <p:ext uri="{BB962C8B-B14F-4D97-AF65-F5344CB8AC3E}">
        <p14:creationId xmlns:p14="http://schemas.microsoft.com/office/powerpoint/2010/main" val="41101159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4A142FEF-F603-1B3A-CED9-6B03B0A7B903}"/>
              </a:ext>
            </a:extLst>
          </p:cNvPr>
          <p:cNvPicPr>
            <a:picLocks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100000"/>
                    </a14:imgEffect>
                    <a14:imgEffect>
                      <a14:brightnessContrast bright="-5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115" t="13049" r="22843"/>
          <a:stretch/>
        </p:blipFill>
        <p:spPr bwMode="auto">
          <a:xfrm>
            <a:off x="4704000" y="0"/>
            <a:ext cx="748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A946456-D0CA-23BE-B1D3-5AE5A43A7D3F}"/>
              </a:ext>
            </a:extLst>
          </p:cNvPr>
          <p:cNvSpPr txBox="1">
            <a:spLocks/>
          </p:cNvSpPr>
          <p:nvPr/>
        </p:nvSpPr>
        <p:spPr>
          <a:xfrm>
            <a:off x="838200" y="1645520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br>
              <a:rPr lang="en-BE" sz="3200" dirty="0">
                <a:latin typeface="+mj-lt"/>
              </a:rPr>
            </a:br>
            <a:r>
              <a:rPr lang="en-BE" sz="3200" dirty="0">
                <a:latin typeface="+mj-lt"/>
              </a:rPr>
              <a:t>November 30, 2022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BE" sz="3200" dirty="0">
                <a:latin typeface="+mj-lt"/>
              </a:rPr>
              <a:t>OpenAI launches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BE" sz="3200" b="1" dirty="0">
                <a:latin typeface="+mj-lt"/>
              </a:rPr>
              <a:t>ChatGPT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en-BE" sz="3200" dirty="0">
              <a:latin typeface="+mj-lt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BE" sz="3200" dirty="0">
                <a:latin typeface="+mj-lt"/>
              </a:rPr>
              <a:t>+100 mln users</a:t>
            </a:r>
            <a:br>
              <a:rPr lang="en-BE" sz="3200" dirty="0">
                <a:latin typeface="+mj-lt"/>
              </a:rPr>
            </a:br>
            <a:r>
              <a:rPr lang="en-BE" sz="3200" dirty="0">
                <a:latin typeface="+mj-lt"/>
              </a:rPr>
              <a:t>in two months!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en-BE" sz="3200" dirty="0">
              <a:latin typeface="+mj-lt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en-BE" sz="3200" dirty="0">
              <a:latin typeface="+mj-lt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C8CAE1BC-8B26-9FD8-5840-C276182B18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4000" y="1281647"/>
            <a:ext cx="7488000" cy="4991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094C5D0-99B1-8B6A-B0D1-95648DB599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25" y="161562"/>
            <a:ext cx="7195220" cy="905238"/>
          </a:xfrm>
        </p:spPr>
        <p:txBody>
          <a:bodyPr>
            <a:normAutofit/>
          </a:bodyPr>
          <a:lstStyle/>
          <a:p>
            <a:r>
              <a:rPr lang="en-BE" sz="4200" dirty="0"/>
              <a:t>The Age of AI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143B9E6-C2F2-D382-11F5-E685054CD5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48787" y="875437"/>
            <a:ext cx="5049717" cy="303892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C85B3E3-FCDA-A152-5447-B03700CEDC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48787" y="352714"/>
            <a:ext cx="2458299" cy="44194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C38C37F-4FF9-E6F9-964F-9C55FF10A66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48786" y="4206009"/>
            <a:ext cx="3666613" cy="59458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0A8C229-7C93-11DE-87B4-BC75EE96B03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248786" y="4875871"/>
            <a:ext cx="6435214" cy="1722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9777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A946456-D0CA-23BE-B1D3-5AE5A43A7D3F}"/>
              </a:ext>
            </a:extLst>
          </p:cNvPr>
          <p:cNvSpPr txBox="1">
            <a:spLocks/>
          </p:cNvSpPr>
          <p:nvPr/>
        </p:nvSpPr>
        <p:spPr>
          <a:xfrm>
            <a:off x="193954" y="955959"/>
            <a:ext cx="10515600" cy="55972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br>
              <a:rPr lang="en-BE" sz="3200" dirty="0">
                <a:latin typeface="+mj-lt"/>
              </a:rPr>
            </a:br>
            <a:r>
              <a:rPr lang="en-BE" sz="3200" dirty="0">
                <a:latin typeface="+mj-lt"/>
              </a:rPr>
              <a:t>Deep artificial neural networks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BE" sz="3200" dirty="0">
                <a:latin typeface="+mj-lt"/>
              </a:rPr>
              <a:t>trained to repeatedly predict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BE" sz="3200" dirty="0">
                <a:latin typeface="+mj-lt"/>
              </a:rPr>
              <a:t>the next word in a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GB" sz="3200" dirty="0">
                <a:latin typeface="+mj-lt"/>
              </a:rPr>
              <a:t>text sequence</a:t>
            </a:r>
            <a:endParaRPr lang="en-BE" sz="2400" dirty="0">
              <a:latin typeface="+mj-lt"/>
            </a:endParaRPr>
          </a:p>
          <a:p>
            <a:pPr>
              <a:lnSpc>
                <a:spcPct val="100000"/>
              </a:lnSpc>
            </a:pPr>
            <a:endParaRPr lang="en-BE" sz="3200" dirty="0">
              <a:latin typeface="+mj-lt"/>
            </a:endParaRPr>
          </a:p>
          <a:p>
            <a:pPr>
              <a:lnSpc>
                <a:spcPct val="100000"/>
              </a:lnSpc>
            </a:pPr>
            <a:r>
              <a:rPr lang="en-BE" sz="3200" dirty="0">
                <a:latin typeface="+mj-lt"/>
              </a:rPr>
              <a:t>10</a:t>
            </a:r>
            <a:r>
              <a:rPr lang="en-BE" sz="3200" baseline="30000" dirty="0">
                <a:latin typeface="+mj-lt"/>
              </a:rPr>
              <a:t>9</a:t>
            </a:r>
            <a:r>
              <a:rPr lang="en-BE" sz="3200" dirty="0">
                <a:latin typeface="+mj-lt"/>
              </a:rPr>
              <a:t> to 10</a:t>
            </a:r>
            <a:r>
              <a:rPr lang="en-BE" sz="3200" baseline="30000" dirty="0">
                <a:latin typeface="+mj-lt"/>
              </a:rPr>
              <a:t>12</a:t>
            </a:r>
            <a:r>
              <a:rPr lang="en-BE" sz="3200" dirty="0">
                <a:latin typeface="+mj-lt"/>
              </a:rPr>
              <a:t> free parameters</a:t>
            </a:r>
          </a:p>
          <a:p>
            <a:pPr>
              <a:lnSpc>
                <a:spcPct val="100000"/>
              </a:lnSpc>
            </a:pPr>
            <a:endParaRPr lang="en-BE" sz="2400" dirty="0">
              <a:latin typeface="+mj-lt"/>
            </a:endParaRPr>
          </a:p>
          <a:p>
            <a:pPr>
              <a:lnSpc>
                <a:spcPct val="100000"/>
              </a:lnSpc>
            </a:pPr>
            <a:r>
              <a:rPr lang="en-BE" sz="3200" dirty="0">
                <a:latin typeface="+mj-lt"/>
              </a:rPr>
              <a:t>Trained on “the internet”</a:t>
            </a:r>
          </a:p>
          <a:p>
            <a:pPr>
              <a:lnSpc>
                <a:spcPct val="100000"/>
              </a:lnSpc>
            </a:pPr>
            <a:endParaRPr lang="en-BE" sz="3200" dirty="0">
              <a:latin typeface="+mj-lt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094C5D0-99B1-8B6A-B0D1-95648DB599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25" y="161562"/>
            <a:ext cx="7195220" cy="905238"/>
          </a:xfrm>
        </p:spPr>
        <p:txBody>
          <a:bodyPr>
            <a:normAutofit/>
          </a:bodyPr>
          <a:lstStyle/>
          <a:p>
            <a:r>
              <a:rPr lang="en-BE" sz="4200" dirty="0"/>
              <a:t>Large Language Models (LLMs)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DB54B4E-525E-F4BC-410C-C3C4C0485DA5}"/>
              </a:ext>
            </a:extLst>
          </p:cNvPr>
          <p:cNvSpPr txBox="1"/>
          <p:nvPr/>
        </p:nvSpPr>
        <p:spPr>
          <a:xfrm>
            <a:off x="5680369" y="4841723"/>
            <a:ext cx="6428509" cy="14834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BE" sz="3200" dirty="0">
                <a:latin typeface="Monaco" pitchFamily="2" charset="77"/>
                <a:cs typeface="Arial" panose="020B0604020202020204" pitchFamily="34" charset="0"/>
              </a:rPr>
              <a:t>This is not a</a:t>
            </a:r>
            <a:r>
              <a:rPr lang="en-BE" sz="3200" dirty="0">
                <a:solidFill>
                  <a:srgbClr val="C00000"/>
                </a:solidFill>
                <a:latin typeface="Monaco" pitchFamily="2" charset="77"/>
                <a:cs typeface="Arial" panose="020B0604020202020204" pitchFamily="34" charset="0"/>
              </a:rPr>
              <a:t> pipe  (65%)</a:t>
            </a:r>
          </a:p>
          <a:p>
            <a:pPr>
              <a:lnSpc>
                <a:spcPct val="150000"/>
              </a:lnSpc>
            </a:pPr>
            <a:r>
              <a:rPr lang="en-BE" sz="3200" dirty="0">
                <a:solidFill>
                  <a:schemeClr val="bg1"/>
                </a:solidFill>
                <a:latin typeface="Monaco" pitchFamily="2" charset="77"/>
                <a:cs typeface="Arial" panose="020B0604020202020204" pitchFamily="34" charset="0"/>
              </a:rPr>
              <a:t>This is not a </a:t>
            </a:r>
            <a:r>
              <a:rPr lang="en-BE" sz="3200" dirty="0">
                <a:solidFill>
                  <a:srgbClr val="C00000"/>
                </a:solidFill>
                <a:latin typeface="Monaco" pitchFamily="2" charset="77"/>
                <a:cs typeface="Arial" panose="020B0604020202020204" pitchFamily="34" charset="0"/>
              </a:rPr>
              <a:t>drill (35%)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07C3D3E-D661-A0F8-B7BB-8D9A582B00E9}"/>
              </a:ext>
            </a:extLst>
          </p:cNvPr>
          <p:cNvSpPr/>
          <p:nvPr/>
        </p:nvSpPr>
        <p:spPr>
          <a:xfrm>
            <a:off x="5680369" y="4966418"/>
            <a:ext cx="1177636" cy="6446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A27F0ED-461A-EAA3-A615-D38E86DA0934}"/>
              </a:ext>
            </a:extLst>
          </p:cNvPr>
          <p:cNvSpPr/>
          <p:nvPr/>
        </p:nvSpPr>
        <p:spPr>
          <a:xfrm>
            <a:off x="6927280" y="4966418"/>
            <a:ext cx="623452" cy="6446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04BA25-D233-4ADB-12A1-0A1CD840B89C}"/>
              </a:ext>
            </a:extLst>
          </p:cNvPr>
          <p:cNvSpPr/>
          <p:nvPr/>
        </p:nvSpPr>
        <p:spPr>
          <a:xfrm>
            <a:off x="7620006" y="4966418"/>
            <a:ext cx="886689" cy="6446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ABCE650-A7EB-8C10-AD57-9B6D6D645C50}"/>
              </a:ext>
            </a:extLst>
          </p:cNvPr>
          <p:cNvSpPr/>
          <p:nvPr/>
        </p:nvSpPr>
        <p:spPr>
          <a:xfrm>
            <a:off x="8575971" y="4966418"/>
            <a:ext cx="457198" cy="6446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6EC6EA7-4ADC-CCB8-3F2A-36BD0ED400D1}"/>
              </a:ext>
            </a:extLst>
          </p:cNvPr>
          <p:cNvSpPr/>
          <p:nvPr/>
        </p:nvSpPr>
        <p:spPr>
          <a:xfrm>
            <a:off x="9130154" y="4966418"/>
            <a:ext cx="1122214" cy="64468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01288FF-8191-9D67-574F-A20078B103D4}"/>
              </a:ext>
            </a:extLst>
          </p:cNvPr>
          <p:cNvSpPr/>
          <p:nvPr/>
        </p:nvSpPr>
        <p:spPr>
          <a:xfrm>
            <a:off x="9130153" y="5706656"/>
            <a:ext cx="1343887" cy="64468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6747765-AF75-40C2-2263-7876D3510EF4}"/>
              </a:ext>
            </a:extLst>
          </p:cNvPr>
          <p:cNvCxnSpPr/>
          <p:nvPr/>
        </p:nvCxnSpPr>
        <p:spPr>
          <a:xfrm flipV="1">
            <a:off x="6276111" y="4475024"/>
            <a:ext cx="0" cy="36669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8E4DC9E-0AAC-7E02-1465-D5CAF2D4CF80}"/>
              </a:ext>
            </a:extLst>
          </p:cNvPr>
          <p:cNvCxnSpPr/>
          <p:nvPr/>
        </p:nvCxnSpPr>
        <p:spPr>
          <a:xfrm flipV="1">
            <a:off x="7218220" y="4475024"/>
            <a:ext cx="0" cy="36669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EA55C12-F11D-1C74-0097-EAABF1DEFA49}"/>
              </a:ext>
            </a:extLst>
          </p:cNvPr>
          <p:cNvCxnSpPr/>
          <p:nvPr/>
        </p:nvCxnSpPr>
        <p:spPr>
          <a:xfrm flipV="1">
            <a:off x="8077202" y="4475024"/>
            <a:ext cx="0" cy="36669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354DFE5-474E-0F5B-AE2C-CB9194B73F7E}"/>
              </a:ext>
            </a:extLst>
          </p:cNvPr>
          <p:cNvCxnSpPr/>
          <p:nvPr/>
        </p:nvCxnSpPr>
        <p:spPr>
          <a:xfrm flipV="1">
            <a:off x="8783783" y="4475024"/>
            <a:ext cx="0" cy="36669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0E5BDF4-3AE2-A4DA-A9C9-644D81DDA349}"/>
              </a:ext>
            </a:extLst>
          </p:cNvPr>
          <p:cNvCxnSpPr>
            <a:cxnSpLocks/>
          </p:cNvCxnSpPr>
          <p:nvPr/>
        </p:nvCxnSpPr>
        <p:spPr>
          <a:xfrm>
            <a:off x="9739747" y="4475024"/>
            <a:ext cx="0" cy="366699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BDF45E62-5214-1049-2EFE-2F9CE4670644}"/>
              </a:ext>
            </a:extLst>
          </p:cNvPr>
          <p:cNvSpPr/>
          <p:nvPr/>
        </p:nvSpPr>
        <p:spPr>
          <a:xfrm>
            <a:off x="5680369" y="4139308"/>
            <a:ext cx="3352800" cy="18331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A702A4C-83B6-39F6-C204-907AE5A955E5}"/>
              </a:ext>
            </a:extLst>
          </p:cNvPr>
          <p:cNvCxnSpPr>
            <a:cxnSpLocks/>
          </p:cNvCxnSpPr>
          <p:nvPr/>
        </p:nvCxnSpPr>
        <p:spPr>
          <a:xfrm>
            <a:off x="11236038" y="4475024"/>
            <a:ext cx="0" cy="366699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2D2D34D7-0D4C-3484-6496-D786281D908E}"/>
              </a:ext>
            </a:extLst>
          </p:cNvPr>
          <p:cNvSpPr/>
          <p:nvPr/>
        </p:nvSpPr>
        <p:spPr>
          <a:xfrm>
            <a:off x="9130153" y="4139308"/>
            <a:ext cx="2715480" cy="18331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6BAA175-DAE7-B493-338C-40680015BBCB}"/>
              </a:ext>
            </a:extLst>
          </p:cNvPr>
          <p:cNvSpPr/>
          <p:nvPr/>
        </p:nvSpPr>
        <p:spPr>
          <a:xfrm>
            <a:off x="5680369" y="3879790"/>
            <a:ext cx="3352800" cy="18331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F0B5DCB-2B90-AEC8-5DB7-63AC8F0C456B}"/>
              </a:ext>
            </a:extLst>
          </p:cNvPr>
          <p:cNvSpPr/>
          <p:nvPr/>
        </p:nvSpPr>
        <p:spPr>
          <a:xfrm>
            <a:off x="5680369" y="3568542"/>
            <a:ext cx="3352800" cy="18331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6AB7C81-2512-4C93-063D-A74EB09CB0F2}"/>
              </a:ext>
            </a:extLst>
          </p:cNvPr>
          <p:cNvSpPr/>
          <p:nvPr/>
        </p:nvSpPr>
        <p:spPr>
          <a:xfrm>
            <a:off x="5680369" y="3309024"/>
            <a:ext cx="3352800" cy="18331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F09451A-702B-E282-3783-8F739BD07678}"/>
              </a:ext>
            </a:extLst>
          </p:cNvPr>
          <p:cNvSpPr/>
          <p:nvPr/>
        </p:nvSpPr>
        <p:spPr>
          <a:xfrm>
            <a:off x="5680369" y="3049506"/>
            <a:ext cx="3352800" cy="18331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3E0A788-C5E5-AACD-7F89-C2EC0B842270}"/>
              </a:ext>
            </a:extLst>
          </p:cNvPr>
          <p:cNvSpPr/>
          <p:nvPr/>
        </p:nvSpPr>
        <p:spPr>
          <a:xfrm>
            <a:off x="5680369" y="2738258"/>
            <a:ext cx="3352800" cy="18331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13AFA8B-8DBF-2958-7042-5C7E3E7ED6D4}"/>
              </a:ext>
            </a:extLst>
          </p:cNvPr>
          <p:cNvSpPr/>
          <p:nvPr/>
        </p:nvSpPr>
        <p:spPr>
          <a:xfrm>
            <a:off x="9130153" y="3879790"/>
            <a:ext cx="2715480" cy="18331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DAC1040-FF49-EEA1-5B19-22405CDE050C}"/>
              </a:ext>
            </a:extLst>
          </p:cNvPr>
          <p:cNvSpPr/>
          <p:nvPr/>
        </p:nvSpPr>
        <p:spPr>
          <a:xfrm>
            <a:off x="9130153" y="3571779"/>
            <a:ext cx="2715480" cy="18331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3A2B0A9-11B9-7E57-0F74-E2E08BC8EB93}"/>
              </a:ext>
            </a:extLst>
          </p:cNvPr>
          <p:cNvSpPr/>
          <p:nvPr/>
        </p:nvSpPr>
        <p:spPr>
          <a:xfrm>
            <a:off x="9130153" y="3309024"/>
            <a:ext cx="2715480" cy="18331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77F8306-9F8A-106A-4900-0350035F626F}"/>
              </a:ext>
            </a:extLst>
          </p:cNvPr>
          <p:cNvSpPr/>
          <p:nvPr/>
        </p:nvSpPr>
        <p:spPr>
          <a:xfrm>
            <a:off x="9130153" y="3049506"/>
            <a:ext cx="2715480" cy="18331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A7B9FA2-21E2-C48C-FE80-E9D88DB049C0}"/>
              </a:ext>
            </a:extLst>
          </p:cNvPr>
          <p:cNvSpPr/>
          <p:nvPr/>
        </p:nvSpPr>
        <p:spPr>
          <a:xfrm>
            <a:off x="9130153" y="2741495"/>
            <a:ext cx="2715480" cy="18331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DBC34DB-52E7-B931-042B-55A7B4DAF061}"/>
              </a:ext>
            </a:extLst>
          </p:cNvPr>
          <p:cNvSpPr/>
          <p:nvPr/>
        </p:nvSpPr>
        <p:spPr>
          <a:xfrm>
            <a:off x="5680369" y="1538780"/>
            <a:ext cx="6165264" cy="188411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0844CEC5-84F7-4D5E-8942-2271ABA51EE2}"/>
              </a:ext>
            </a:extLst>
          </p:cNvPr>
          <p:cNvCxnSpPr>
            <a:cxnSpLocks/>
          </p:cNvCxnSpPr>
          <p:nvPr/>
        </p:nvCxnSpPr>
        <p:spPr>
          <a:xfrm>
            <a:off x="8866919" y="1632985"/>
            <a:ext cx="45719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DC872017-2BBF-8507-E3F8-2D74C2C15284}"/>
              </a:ext>
            </a:extLst>
          </p:cNvPr>
          <p:cNvSpPr/>
          <p:nvPr/>
        </p:nvSpPr>
        <p:spPr>
          <a:xfrm>
            <a:off x="5694227" y="2423565"/>
            <a:ext cx="3352800" cy="18331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9873517-8FF0-19DF-90DB-248340C07142}"/>
              </a:ext>
            </a:extLst>
          </p:cNvPr>
          <p:cNvSpPr/>
          <p:nvPr/>
        </p:nvSpPr>
        <p:spPr>
          <a:xfrm>
            <a:off x="5694227" y="2164047"/>
            <a:ext cx="3352800" cy="18331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9106EA46-1EE7-F205-719D-6534D1F87E76}"/>
              </a:ext>
            </a:extLst>
          </p:cNvPr>
          <p:cNvSpPr/>
          <p:nvPr/>
        </p:nvSpPr>
        <p:spPr>
          <a:xfrm>
            <a:off x="5694227" y="1852799"/>
            <a:ext cx="3352800" cy="18331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DCFB7BBF-ECB2-D8E2-EEAC-9CEE343D9382}"/>
              </a:ext>
            </a:extLst>
          </p:cNvPr>
          <p:cNvSpPr/>
          <p:nvPr/>
        </p:nvSpPr>
        <p:spPr>
          <a:xfrm>
            <a:off x="9144011" y="2423565"/>
            <a:ext cx="2715480" cy="18331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0208F58-5D2E-A84A-B9CB-7EF9B3E083E4}"/>
              </a:ext>
            </a:extLst>
          </p:cNvPr>
          <p:cNvSpPr/>
          <p:nvPr/>
        </p:nvSpPr>
        <p:spPr>
          <a:xfrm>
            <a:off x="9144011" y="2164047"/>
            <a:ext cx="2715480" cy="18331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C36F0202-E046-B5A4-DFD8-98D520E127E4}"/>
              </a:ext>
            </a:extLst>
          </p:cNvPr>
          <p:cNvSpPr/>
          <p:nvPr/>
        </p:nvSpPr>
        <p:spPr>
          <a:xfrm>
            <a:off x="9144011" y="1856036"/>
            <a:ext cx="2715480" cy="18331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C4CD852-6C6F-573E-206D-5713CFDAC2B3}"/>
              </a:ext>
            </a:extLst>
          </p:cNvPr>
          <p:cNvSpPr txBox="1"/>
          <p:nvPr/>
        </p:nvSpPr>
        <p:spPr>
          <a:xfrm>
            <a:off x="6664045" y="2675883"/>
            <a:ext cx="4350335" cy="58477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BE" sz="3200" dirty="0">
                <a:latin typeface="+mj-lt"/>
              </a:rPr>
              <a:t>Transformer Architecture</a:t>
            </a:r>
          </a:p>
        </p:txBody>
      </p:sp>
    </p:spTree>
    <p:extLst>
      <p:ext uri="{BB962C8B-B14F-4D97-AF65-F5344CB8AC3E}">
        <p14:creationId xmlns:p14="http://schemas.microsoft.com/office/powerpoint/2010/main" val="25919522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A946456-D0CA-23BE-B1D3-5AE5A43A7D3F}"/>
              </a:ext>
            </a:extLst>
          </p:cNvPr>
          <p:cNvSpPr txBox="1">
            <a:spLocks/>
          </p:cNvSpPr>
          <p:nvPr/>
        </p:nvSpPr>
        <p:spPr>
          <a:xfrm>
            <a:off x="360207" y="1099197"/>
            <a:ext cx="11409219" cy="55972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br>
              <a:rPr lang="en-BE" sz="3200" dirty="0">
                <a:latin typeface="+mj-lt"/>
              </a:rPr>
            </a:br>
            <a:r>
              <a:rPr lang="en-BE" sz="3200" b="1" dirty="0">
                <a:latin typeface="+mj-lt"/>
              </a:rPr>
              <a:t>Opportunity:</a:t>
            </a:r>
            <a:r>
              <a:rPr lang="en-BE" sz="3200" dirty="0">
                <a:latin typeface="+mj-lt"/>
              </a:rPr>
              <a:t> the internet contains plenty of open-source code!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en-BE" sz="3200" dirty="0">
              <a:latin typeface="+mj-lt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en-BE" sz="3200" dirty="0">
              <a:latin typeface="+mj-lt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BE" sz="3200" dirty="0">
                <a:latin typeface="+mj-lt"/>
              </a:rPr>
              <a:t>e.g.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en-BE" sz="3200" dirty="0">
              <a:latin typeface="+mj-lt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BE" sz="3200" b="1" dirty="0">
                <a:latin typeface="+mj-lt"/>
              </a:rPr>
              <a:t>Issues:</a:t>
            </a:r>
          </a:p>
          <a:p>
            <a:pPr>
              <a:lnSpc>
                <a:spcPct val="100000"/>
              </a:lnSpc>
            </a:pPr>
            <a:r>
              <a:rPr lang="en-BE" sz="3200" dirty="0">
                <a:latin typeface="+mj-lt"/>
              </a:rPr>
              <a:t>Undesirable biasses</a:t>
            </a:r>
          </a:p>
          <a:p>
            <a:pPr>
              <a:lnSpc>
                <a:spcPct val="100000"/>
              </a:lnSpc>
            </a:pPr>
            <a:r>
              <a:rPr lang="en-BE" sz="3200" dirty="0">
                <a:latin typeface="+mj-lt"/>
              </a:rPr>
              <a:t>Intellectual propery rights</a:t>
            </a:r>
          </a:p>
          <a:p>
            <a:pPr>
              <a:lnSpc>
                <a:spcPct val="100000"/>
              </a:lnSpc>
            </a:pPr>
            <a:endParaRPr lang="en-BE" sz="3200" dirty="0">
              <a:latin typeface="+mj-lt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094C5D0-99B1-8B6A-B0D1-95648DB599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25" y="161562"/>
            <a:ext cx="11409220" cy="905238"/>
          </a:xfrm>
        </p:spPr>
        <p:txBody>
          <a:bodyPr>
            <a:normAutofit/>
          </a:bodyPr>
          <a:lstStyle/>
          <a:p>
            <a:r>
              <a:rPr lang="en-BE" sz="4200" dirty="0"/>
              <a:t>Large Language Models (LLMs):</a:t>
            </a:r>
            <a:r>
              <a:rPr lang="en-BE" sz="4200" b="1" dirty="0"/>
              <a:t> training data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437E3CF-027A-8A66-E03C-377A73B8CC32}"/>
              </a:ext>
            </a:extLst>
          </p:cNvPr>
          <p:cNvSpPr txBox="1"/>
          <p:nvPr/>
        </p:nvSpPr>
        <p:spPr>
          <a:xfrm>
            <a:off x="5320150" y="5255621"/>
            <a:ext cx="6373090" cy="120032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r>
              <a:rPr lang="en-BE" sz="3200" b="1" dirty="0">
                <a:solidFill>
                  <a:schemeClr val="bg1"/>
                </a:solidFill>
                <a:latin typeface="+mj-lt"/>
              </a:rPr>
              <a:t>Do make your projects open-source,</a:t>
            </a:r>
          </a:p>
          <a:p>
            <a:r>
              <a:rPr lang="en-BE" sz="800" b="1" dirty="0">
                <a:solidFill>
                  <a:schemeClr val="bg1"/>
                </a:solidFill>
                <a:latin typeface="+mj-lt"/>
              </a:rPr>
              <a:t> </a:t>
            </a:r>
            <a:endParaRPr lang="en-BE" sz="3200" b="1" dirty="0">
              <a:solidFill>
                <a:schemeClr val="bg1"/>
              </a:solidFill>
              <a:latin typeface="+mj-lt"/>
            </a:endParaRPr>
          </a:p>
          <a:p>
            <a:r>
              <a:rPr lang="en-BE" sz="3200" b="1" dirty="0">
                <a:solidFill>
                  <a:schemeClr val="bg1"/>
                </a:solidFill>
                <a:latin typeface="+mj-lt"/>
              </a:rPr>
              <a:t>but use a proper license!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43690D-633F-5C03-1B82-78E49A34F7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455" y="2563091"/>
            <a:ext cx="2474026" cy="1385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B3DBB602-CB31-09BE-9D34-DCF34E7DDB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8655" y="2567778"/>
            <a:ext cx="2450591" cy="1372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1B34FCFD-6F11-3C3B-A3D9-F8CE7006E5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73" t="20498" r="4901" b="17434"/>
          <a:stretch/>
        </p:blipFill>
        <p:spPr bwMode="auto">
          <a:xfrm>
            <a:off x="7205590" y="2777838"/>
            <a:ext cx="3267127" cy="1182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20783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1912</TotalTime>
  <Words>331</Words>
  <Application>Microsoft Macintosh PowerPoint</Application>
  <PresentationFormat>Widescreen</PresentationFormat>
  <Paragraphs>77</Paragraphs>
  <Slides>12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Arial</vt:lpstr>
      <vt:lpstr>Calibri</vt:lpstr>
      <vt:lpstr>Calibri Light</vt:lpstr>
      <vt:lpstr>FlandersArtSans-Medium</vt:lpstr>
      <vt:lpstr>IBM Plex Sans</vt:lpstr>
      <vt:lpstr>Monaco</vt:lpstr>
      <vt:lpstr>Office Theme</vt:lpstr>
      <vt:lpstr>Scientific Programming in The Age of AI   Frederik De Ceuster</vt:lpstr>
      <vt:lpstr>The Age of AI</vt:lpstr>
      <vt:lpstr>The Age of AI</vt:lpstr>
      <vt:lpstr>The Age of AI</vt:lpstr>
      <vt:lpstr>The Age of AI</vt:lpstr>
      <vt:lpstr>The Age of AI</vt:lpstr>
      <vt:lpstr>The Age of AI</vt:lpstr>
      <vt:lpstr>Large Language Models (LLMs)</vt:lpstr>
      <vt:lpstr>Large Language Models (LLMs): training data</vt:lpstr>
      <vt:lpstr>Large Language Models for code</vt:lpstr>
      <vt:lpstr>The future of AI-assisted software development</vt:lpstr>
      <vt:lpstr>The future of AI-assisted software development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Scientific Programming in The Age of AI   Frederik De Ceuster</dc:title>
  <dc:creator>Frederik De Ceuster</dc:creator>
  <cp:lastModifiedBy>Frederik De Ceuster</cp:lastModifiedBy>
  <cp:revision>1</cp:revision>
  <dcterms:created xsi:type="dcterms:W3CDTF">2023-10-10T05:27:17Z</dcterms:created>
  <dcterms:modified xsi:type="dcterms:W3CDTF">2023-10-11T13:19:42Z</dcterms:modified>
</cp:coreProperties>
</file>